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26212800" cy="14630400"/>
  <p:notesSz cx="6858000" cy="9144000"/>
  <p:embeddedFontLst>
    <p:embeddedFont>
      <p:font typeface="Arial MT Pro" charset="1" panose="020B0502020202020204"/>
      <p:regular r:id="rId9"/>
    </p:embeddedFont>
    <p:embeddedFont>
      <p:font typeface="Kollektif" charset="1" panose="020B0604020101010102"/>
      <p:regular r:id="rId10"/>
    </p:embeddedFont>
    <p:embeddedFont>
      <p:font typeface="Barlow Bold" charset="1" panose="00000800000000000000"/>
      <p:regular r:id="rId11"/>
    </p:embeddedFont>
    <p:embeddedFont>
      <p:font typeface="Barlow Medium" charset="1" panose="000006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3579" y="493255"/>
            <a:ext cx="22040850" cy="20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4"/>
              </a:lnSpc>
            </a:pPr>
            <a:r>
              <a:rPr lang="en-US" sz="6267" spc="300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Indirect Risk: The Credential Stuffing Contagion</a:t>
            </a:r>
          </a:p>
          <a:p>
            <a:pPr algn="ctr">
              <a:lnSpc>
                <a:spcPts val="3569"/>
              </a:lnSpc>
            </a:pPr>
            <a:r>
              <a:rPr lang="en-US" sz="2743" spc="-2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Our bank's risk exposure is no longer confined to our own walls. Breaches in seemingly unrelated client sectors provide the raw</a:t>
            </a:r>
          </a:p>
          <a:p>
            <a:pPr algn="ctr">
              <a:lnSpc>
                <a:spcPts val="3690"/>
              </a:lnSpc>
            </a:pPr>
            <a:r>
              <a:rPr lang="en-US" sz="2836">
                <a:solidFill>
                  <a:srgbClr val="31302E"/>
                </a:solidFill>
                <a:latin typeface="Kollektif"/>
                <a:ea typeface="Kollektif"/>
                <a:cs typeface="Kollektif"/>
                <a:sym typeface="Kollektif"/>
              </a:rPr>
              <a:t>materials-credentials and personal data-that attackers use to directly target our customers' bank accounts, creating a domino effect of risk.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76856" y="3565105"/>
            <a:ext cx="3867150" cy="68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sz="3632" spc="108">
                <a:solidFill>
                  <a:srgbClr val="303245"/>
                </a:solidFill>
                <a:latin typeface="Arial MT Pro"/>
                <a:ea typeface="Arial MT Pro"/>
                <a:cs typeface="Arial MT Pro"/>
                <a:sym typeface="Arial MT Pro"/>
              </a:rPr>
              <a:t>RETAIL BREACH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14467" y="3683632"/>
            <a:ext cx="3228975" cy="51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2"/>
              </a:lnSpc>
            </a:pPr>
            <a:r>
              <a:rPr lang="en-US" sz="2965">
                <a:solidFill>
                  <a:srgbClr val="303245"/>
                </a:solidFill>
                <a:latin typeface="Barlow Bold"/>
                <a:ea typeface="Barlow Bold"/>
                <a:cs typeface="Barlow Bold"/>
                <a:sym typeface="Barlow Bold"/>
              </a:rPr>
              <a:t>CREDENTIAL DUMP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36306" y="3547698"/>
            <a:ext cx="2581275" cy="71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8"/>
              </a:lnSpc>
            </a:pPr>
            <a:r>
              <a:rPr lang="en-US" sz="3777" spc="124">
                <a:solidFill>
                  <a:srgbClr val="303245"/>
                </a:solidFill>
                <a:latin typeface="Arial MT Pro"/>
                <a:ea typeface="Arial MT Pro"/>
                <a:cs typeface="Arial MT Pro"/>
                <a:sym typeface="Arial MT Pro"/>
              </a:rPr>
              <a:t>BANK 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38179" y="8303313"/>
            <a:ext cx="4781550" cy="1267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0"/>
              </a:lnSpc>
            </a:pPr>
            <a:r>
              <a:rPr lang="en-US" sz="2362" spc="63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2. Credentials Harvested &amp; Sold:</a:t>
            </a:r>
          </a:p>
          <a:p>
            <a:pPr algn="ctr">
              <a:lnSpc>
                <a:spcPts val="2740"/>
              </a:lnSpc>
            </a:pPr>
            <a:r>
              <a:rPr lang="en-US" sz="2362" spc="63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Stolen usernames and passwords</a:t>
            </a:r>
          </a:p>
          <a:p>
            <a:pPr algn="ctr">
              <a:lnSpc>
                <a:spcPts val="2243"/>
              </a:lnSpc>
            </a:pPr>
            <a:r>
              <a:rPr lang="en-US" sz="1934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are collected and often sold</a:t>
            </a:r>
          </a:p>
          <a:p>
            <a:pPr algn="ctr">
              <a:lnSpc>
                <a:spcPts val="2094"/>
              </a:lnSpc>
            </a:pPr>
            <a:r>
              <a:rPr lang="en-US" sz="1805">
                <a:solidFill>
                  <a:srgbClr val="31302E"/>
                </a:solidFill>
                <a:latin typeface="Kollektif"/>
                <a:ea typeface="Kollektif"/>
                <a:cs typeface="Kollektif"/>
                <a:sym typeface="Kollektif"/>
              </a:rPr>
              <a:t>on the dark web.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24445" y="8359063"/>
            <a:ext cx="3257550" cy="157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4"/>
              </a:lnSpc>
            </a:pPr>
            <a:r>
              <a:rPr lang="en-US" sz="1934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3. Bank Account Takeover</a:t>
            </a:r>
          </a:p>
          <a:p>
            <a:pPr algn="ctr">
              <a:lnSpc>
                <a:spcPts val="2656"/>
              </a:lnSpc>
            </a:pPr>
            <a:r>
              <a:rPr lang="en-US" sz="2192">
                <a:solidFill>
                  <a:srgbClr val="31302E"/>
                </a:solidFill>
                <a:latin typeface="Barlow Medium"/>
                <a:ea typeface="Barlow Medium"/>
                <a:cs typeface="Barlow Medium"/>
                <a:sym typeface="Barlow Medium"/>
              </a:rPr>
              <a:t>(ATO): Criminals use</a:t>
            </a:r>
          </a:p>
          <a:p>
            <a:pPr algn="ctr">
              <a:lnSpc>
                <a:spcPts val="2500"/>
              </a:lnSpc>
            </a:pPr>
            <a:r>
              <a:rPr lang="en-US" sz="2063">
                <a:solidFill>
                  <a:srgbClr val="31302E"/>
                </a:solidFill>
                <a:latin typeface="Barlow Medium"/>
                <a:ea typeface="Barlow Medium"/>
                <a:cs typeface="Barlow Medium"/>
                <a:sym typeface="Barlow Medium"/>
              </a:rPr>
              <a:t>automated tools to test</a:t>
            </a:r>
          </a:p>
          <a:p>
            <a:pPr algn="ctr">
              <a:lnSpc>
                <a:spcPts val="2344"/>
              </a:lnSpc>
            </a:pPr>
            <a:r>
              <a:rPr lang="en-US" sz="1934">
                <a:solidFill>
                  <a:srgbClr val="31302E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these stolen credentials</a:t>
            </a:r>
          </a:p>
          <a:p>
            <a:pPr algn="ctr">
              <a:lnSpc>
                <a:spcPts val="2656"/>
              </a:lnSpc>
            </a:pPr>
            <a:r>
              <a:rPr lang="en-US" sz="2192">
                <a:solidFill>
                  <a:srgbClr val="31302E"/>
                </a:solidFill>
                <a:latin typeface="Barlow Medium"/>
                <a:ea typeface="Barlow Medium"/>
                <a:cs typeface="Barlow Medium"/>
                <a:sym typeface="Barlow Medium"/>
              </a:rPr>
              <a:t>against our banking portal.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49186" y="12227537"/>
            <a:ext cx="8934450" cy="138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904" spc="-5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The Mechanism: Credential Stufing</a:t>
            </a:r>
          </a:p>
          <a:p>
            <a:pPr algn="l">
              <a:lnSpc>
                <a:spcPts val="3305"/>
              </a:lnSpc>
            </a:pPr>
            <a:r>
              <a:rPr lang="en-US" sz="2450">
                <a:solidFill>
                  <a:srgbClr val="31302E"/>
                </a:solidFill>
                <a:latin typeface="Barlow Medium"/>
                <a:ea typeface="Barlow Medium"/>
                <a:cs typeface="Barlow Medium"/>
                <a:sym typeface="Barlow Medium"/>
              </a:rPr>
              <a:t>An automated attack using credentials from one breach to access</a:t>
            </a:r>
          </a:p>
          <a:p>
            <a:pPr algn="l">
              <a:lnSpc>
                <a:spcPts val="3320"/>
              </a:lnSpc>
            </a:pPr>
            <a:r>
              <a:rPr lang="en-US" sz="2461" spc="4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accounts on other sites, exploiting password reuse.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3842" y="8632869"/>
            <a:ext cx="5676900" cy="306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569" spc="-17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Sector Analysis: The Fuel for Attacks</a:t>
            </a:r>
          </a:p>
          <a:p>
            <a:pPr algn="l">
              <a:lnSpc>
                <a:spcPts val="2733"/>
              </a:lnSpc>
            </a:pPr>
            <a:r>
              <a:rPr lang="en-US" sz="1934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Retail: The Source of 'Dirty' Credentials:</a:t>
            </a:r>
          </a:p>
          <a:p>
            <a:pPr algn="l">
              <a:lnSpc>
                <a:spcPts val="2915"/>
              </a:lnSpc>
            </a:pPr>
            <a:r>
              <a:rPr lang="en-US" sz="2063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Groups like Scattered Spider target UK retailers</a:t>
            </a:r>
          </a:p>
          <a:p>
            <a:pPr algn="l">
              <a:lnSpc>
                <a:spcPts val="3279"/>
              </a:lnSpc>
            </a:pPr>
            <a:r>
              <a:rPr lang="en-US" sz="2321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to harvest loyalty program passwords for</a:t>
            </a:r>
          </a:p>
          <a:p>
            <a:pPr algn="l">
              <a:lnSpc>
                <a:spcPts val="2733"/>
              </a:lnSpc>
            </a:pPr>
            <a:r>
              <a:rPr lang="en-US" sz="1934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banking attacks.</a:t>
            </a:r>
          </a:p>
          <a:p>
            <a:pPr algn="l">
              <a:lnSpc>
                <a:spcPts val="3038"/>
              </a:lnSpc>
            </a:pPr>
            <a:r>
              <a:rPr lang="en-US" sz="2150" spc="-10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Healthcare: The Full Identity Kit: In 2025, 100%</a:t>
            </a:r>
          </a:p>
          <a:p>
            <a:pPr algn="l">
              <a:lnSpc>
                <a:spcPts val="2733"/>
              </a:lnSpc>
            </a:pPr>
            <a:r>
              <a:rPr lang="en-US" sz="1934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of hacked health records were unencrypted,</a:t>
            </a:r>
          </a:p>
          <a:p>
            <a:pPr algn="l">
              <a:lnSpc>
                <a:spcPts val="3097"/>
              </a:lnSpc>
            </a:pPr>
            <a:r>
              <a:rPr lang="en-US" sz="2192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exposing data needed to reset banking PINs.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1313" y="6867961"/>
            <a:ext cx="4362450" cy="128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805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1. Breach at Client Sector:</a:t>
            </a:r>
          </a:p>
          <a:p>
            <a:pPr algn="ctr">
              <a:lnSpc>
                <a:spcPts val="2343"/>
              </a:lnSpc>
            </a:pPr>
            <a:r>
              <a:rPr lang="en-US" sz="2063">
                <a:solidFill>
                  <a:srgbClr val="31302E"/>
                </a:solidFill>
                <a:latin typeface="Barlow Bold"/>
                <a:ea typeface="Barlow Bold"/>
                <a:cs typeface="Barlow Bold"/>
                <a:sym typeface="Barlow Bold"/>
              </a:rPr>
              <a:t>Attackers compromise a</a:t>
            </a:r>
          </a:p>
          <a:p>
            <a:pPr algn="ctr">
              <a:lnSpc>
                <a:spcPts val="2881"/>
              </a:lnSpc>
            </a:pPr>
            <a:r>
              <a:rPr lang="en-US" sz="2536" spc="-17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third-party company, such as a</a:t>
            </a:r>
          </a:p>
          <a:p>
            <a:pPr algn="ctr">
              <a:lnSpc>
                <a:spcPts val="2881"/>
              </a:lnSpc>
            </a:pPr>
            <a:r>
              <a:rPr lang="en-US" sz="2536" spc="-17">
                <a:solidFill>
                  <a:srgbClr val="31302E"/>
                </a:solidFill>
                <a:latin typeface="Arial MT Pro"/>
                <a:ea typeface="Arial MT Pro"/>
                <a:cs typeface="Arial MT Pro"/>
                <a:sym typeface="Arial MT Pro"/>
              </a:rPr>
              <a:t>retailer or healthcare provider.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8937" y="450697"/>
            <a:ext cx="23025855" cy="225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3"/>
              </a:lnSpc>
            </a:pPr>
            <a:r>
              <a:rPr lang="en-US" sz="7207" spc="209">
                <a:solidFill>
                  <a:srgbClr val="22313B"/>
                </a:solidFill>
                <a:latin typeface="Arial MT Pro"/>
                <a:ea typeface="Arial MT Pro"/>
                <a:cs typeface="Arial MT Pro"/>
                <a:sym typeface="Arial MT Pro"/>
              </a:rPr>
              <a:t>Insider Threat: The Industrialized Recruitment Market</a:t>
            </a:r>
          </a:p>
          <a:p>
            <a:pPr algn="l">
              <a:lnSpc>
                <a:spcPts val="3809"/>
              </a:lnSpc>
            </a:pPr>
            <a:r>
              <a:rPr lang="en-US" sz="3015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The insider threat has evolved from employee negligence into a professionalized,</a:t>
            </a:r>
          </a:p>
          <a:p>
            <a:pPr algn="l">
              <a:lnSpc>
                <a:spcPts val="3809"/>
              </a:lnSpc>
            </a:pPr>
            <a:r>
              <a:rPr lang="en-US" sz="3015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financially-driven market where criminals actively recruit employees for access.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6098" y="3287091"/>
            <a:ext cx="6729770" cy="62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3216" spc="3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Stage 1: The "Telegram Headhunter"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7248" y="12475305"/>
            <a:ext cx="6270784" cy="112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5"/>
              </a:lnSpc>
            </a:pPr>
            <a:r>
              <a:rPr lang="en-US" sz="2295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Threat actors scout LinkedIn for employees</a:t>
            </a:r>
          </a:p>
          <a:p>
            <a:pPr algn="ctr">
              <a:lnSpc>
                <a:spcPts val="2895"/>
              </a:lnSpc>
            </a:pPr>
            <a:r>
              <a:rPr lang="en-US" sz="2295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with privileged access, then make direct</a:t>
            </a:r>
          </a:p>
          <a:p>
            <a:pPr algn="ctr">
              <a:lnSpc>
                <a:spcPts val="2895"/>
              </a:lnSpc>
            </a:pPr>
            <a:r>
              <a:rPr lang="en-US" sz="2295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financial offers on encrypted apps like Telegram.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0855" y="3265547"/>
            <a:ext cx="4051578" cy="63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3297" spc="-49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Stage 2: The Incentive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363012" y="3314553"/>
            <a:ext cx="4492466" cy="60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 spc="3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Stage 3: The Commodity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845615" y="5487595"/>
            <a:ext cx="3576161" cy="4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5"/>
              </a:lnSpc>
            </a:pPr>
            <a:r>
              <a:rPr lang="en-US" sz="2482" spc="-24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Initial Access Broker (IAB)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28602" y="7131461"/>
            <a:ext cx="3493175" cy="211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5"/>
              </a:lnSpc>
            </a:pPr>
            <a:r>
              <a:rPr lang="en-US" sz="5215" spc="-177">
                <a:solidFill>
                  <a:srgbClr val="90B9BA"/>
                </a:solidFill>
                <a:latin typeface="Arial MT Pro"/>
                <a:ea typeface="Arial MT Pro"/>
                <a:cs typeface="Arial MT Pro"/>
                <a:sym typeface="Arial MT Pro"/>
              </a:rPr>
              <a:t>OVER 3,013</a:t>
            </a:r>
          </a:p>
          <a:p>
            <a:pPr algn="ctr">
              <a:lnSpc>
                <a:spcPts val="2885"/>
              </a:lnSpc>
            </a:pPr>
            <a:r>
              <a:rPr lang="en-US" sz="2071" spc="35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COMPROMISED</a:t>
            </a:r>
          </a:p>
          <a:p>
            <a:pPr algn="ctr">
              <a:lnSpc>
                <a:spcPts val="2885"/>
              </a:lnSpc>
            </a:pPr>
            <a:r>
              <a:rPr lang="en-US" sz="2071" spc="35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"INITIAL ACCESS"</a:t>
            </a:r>
          </a:p>
          <a:p>
            <a:pPr algn="ctr">
              <a:lnSpc>
                <a:spcPts val="2885"/>
              </a:lnSpc>
            </a:pPr>
            <a:r>
              <a:rPr lang="en-US" sz="2071" spc="35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INSTANCES SOLD (2025)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22516" y="12597507"/>
            <a:ext cx="5740837" cy="72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79" spc="34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Proving insider access is a traded good,</a:t>
            </a:r>
          </a:p>
          <a:p>
            <a:pPr algn="ctr">
              <a:lnSpc>
                <a:spcPts val="2639"/>
              </a:lnSpc>
            </a:pPr>
            <a:r>
              <a:rPr lang="en-US" sz="2179" spc="34">
                <a:solidFill>
                  <a:srgbClr val="30302F"/>
                </a:solidFill>
                <a:latin typeface="Arial MT Pro"/>
                <a:ea typeface="Arial MT Pro"/>
                <a:cs typeface="Arial MT Pro"/>
                <a:sym typeface="Arial MT Pro"/>
              </a:rPr>
              <a:t>resulting corporate access is sold by brokers.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8775" y="4200056"/>
            <a:ext cx="2791658" cy="76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  <a:r>
              <a:rPr lang="en-US" sz="4036">
                <a:solidFill>
                  <a:srgbClr val="D9DEDE"/>
                </a:solidFill>
                <a:latin typeface="Arial MT Pro"/>
                <a:ea typeface="Arial MT Pro"/>
                <a:cs typeface="Arial MT Pro"/>
                <a:sym typeface="Arial MT Pro"/>
              </a:rPr>
              <a:t>Marketplace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14412" y="219955"/>
            <a:ext cx="24183975" cy="145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5"/>
              </a:lnSpc>
            </a:pPr>
            <a:r>
              <a:rPr lang="en-US" sz="7610" spc="197">
                <a:solidFill>
                  <a:srgbClr val="123560"/>
                </a:solidFill>
                <a:latin typeface="Arial MT Pro"/>
                <a:ea typeface="Arial MT Pro"/>
                <a:cs typeface="Arial MT Pro"/>
                <a:sym typeface="Arial MT Pro"/>
              </a:rPr>
              <a:t>Insider Threat: The Industrialized Recruitment Market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430" y="2348748"/>
            <a:ext cx="5686425" cy="91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4845" spc="24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1. The Headhunter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61538" y="2326207"/>
            <a:ext cx="3905250" cy="95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1"/>
              </a:lnSpc>
            </a:pPr>
            <a:r>
              <a:rPr lang="en-US" sz="5029" spc="191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2. The Asset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48670" y="4103668"/>
            <a:ext cx="2105025" cy="847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079" spc="2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Financial Bounty:</a:t>
            </a:r>
          </a:p>
          <a:p>
            <a:pPr algn="l">
              <a:lnSpc>
                <a:spcPts val="4020"/>
              </a:lnSpc>
            </a:pPr>
            <a:r>
              <a:rPr lang="en-US" sz="3501" spc="171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$15,000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08471" y="2341216"/>
            <a:ext cx="4152900" cy="915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4835" spc="246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3. The Broker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86195" y="10432242"/>
            <a:ext cx="6496050" cy="1468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4"/>
              </a:lnSpc>
            </a:pPr>
            <a:r>
              <a:rPr lang="en-US" sz="248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The initial access gained from the employee is</a:t>
            </a:r>
          </a:p>
          <a:p>
            <a:pPr algn="l">
              <a:lnSpc>
                <a:spcPts val="2814"/>
              </a:lnSpc>
            </a:pPr>
            <a:r>
              <a:rPr lang="en-US" sz="248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packaged and sold on dark web markets. This</a:t>
            </a:r>
          </a:p>
          <a:p>
            <a:pPr algn="l">
              <a:lnSpc>
                <a:spcPts val="2814"/>
              </a:lnSpc>
            </a:pPr>
            <a:r>
              <a:rPr lang="en-US" sz="248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access is treated as a commodity for other</a:t>
            </a:r>
          </a:p>
          <a:p>
            <a:pPr algn="l">
              <a:lnSpc>
                <a:spcPts val="2814"/>
              </a:lnSpc>
            </a:pPr>
            <a:r>
              <a:rPr lang="en-US" sz="248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criminal groups to purchase and exploit.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35344" y="12634301"/>
            <a:ext cx="6553200" cy="127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633" spc="1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A New Threat Mechanism:</a:t>
            </a:r>
          </a:p>
          <a:p>
            <a:pPr algn="l">
              <a:lnSpc>
                <a:spcPts val="3244"/>
              </a:lnSpc>
            </a:pPr>
            <a:r>
              <a:rPr lang="en-US" sz="2633" spc="1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The model has shifted from the "disgruntled</a:t>
            </a:r>
          </a:p>
          <a:p>
            <a:pPr algn="l">
              <a:lnSpc>
                <a:spcPts val="3244"/>
              </a:lnSpc>
            </a:pPr>
            <a:r>
              <a:rPr lang="en-US" sz="2633" spc="1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employee" to the actively "recruited asset".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63083" y="11376128"/>
            <a:ext cx="3289281" cy="275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3"/>
              </a:lnSpc>
            </a:pPr>
            <a:r>
              <a:rPr lang="en-US" sz="2451" spc="58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$3,000 to $15,000</a:t>
            </a:r>
          </a:p>
          <a:p>
            <a:pPr algn="l">
              <a:lnSpc>
                <a:spcPts val="3153"/>
              </a:lnSpc>
            </a:pPr>
            <a:r>
              <a:rPr lang="en-US" sz="2451" spc="58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Bounties</a:t>
            </a:r>
          </a:p>
          <a:p>
            <a:pPr algn="l">
              <a:lnSpc>
                <a:spcPts val="6435"/>
              </a:lnSpc>
            </a:pPr>
            <a:r>
              <a:rPr lang="en-US" sz="5004" spc="290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&amp; 3,013</a:t>
            </a:r>
          </a:p>
          <a:p>
            <a:pPr algn="l">
              <a:lnSpc>
                <a:spcPts val="2778"/>
              </a:lnSpc>
            </a:pPr>
            <a:r>
              <a:rPr lang="en-US" sz="2160">
                <a:solidFill>
                  <a:srgbClr val="252930"/>
                </a:solidFill>
                <a:latin typeface="Barlow Medium"/>
                <a:ea typeface="Barlow Medium"/>
                <a:cs typeface="Barlow Medium"/>
                <a:sym typeface="Barlow Medium"/>
              </a:rPr>
              <a:t>instances of compromised</a:t>
            </a:r>
          </a:p>
          <a:p>
            <a:pPr algn="l">
              <a:lnSpc>
                <a:spcPts val="3064"/>
              </a:lnSpc>
            </a:pPr>
            <a:r>
              <a:rPr lang="en-US" sz="2383" spc="33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initial access offered for</a:t>
            </a:r>
          </a:p>
          <a:p>
            <a:pPr algn="l">
              <a:lnSpc>
                <a:spcPts val="2974"/>
              </a:lnSpc>
            </a:pPr>
            <a:r>
              <a:rPr lang="en-US" sz="2312" spc="39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sale in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75764" y="8826593"/>
            <a:ext cx="3276600" cy="86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844" spc="130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Powerful Financial</a:t>
            </a:r>
          </a:p>
          <a:p>
            <a:pPr algn="l">
              <a:lnSpc>
                <a:spcPts val="3197"/>
              </a:lnSpc>
            </a:pPr>
            <a:r>
              <a:rPr lang="en-US" sz="2844" spc="130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Incentives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94253" y="11064190"/>
            <a:ext cx="4933950" cy="182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455" spc="1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The employee is offered a financial</a:t>
            </a:r>
          </a:p>
          <a:p>
            <a:pPr algn="l">
              <a:lnSpc>
                <a:spcPts val="2813"/>
              </a:lnSpc>
            </a:pPr>
            <a:r>
              <a:rPr lang="en-US" sz="2455" spc="1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bounty for a simple, low-friction</a:t>
            </a:r>
          </a:p>
          <a:p>
            <a:pPr algn="l">
              <a:lnSpc>
                <a:spcPts val="2813"/>
              </a:lnSpc>
            </a:pPr>
            <a:r>
              <a:rPr lang="en-US" sz="2455" spc="1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task. Examples include running a</a:t>
            </a:r>
          </a:p>
          <a:p>
            <a:pPr algn="l">
              <a:lnSpc>
                <a:spcPts val="2813"/>
              </a:lnSpc>
            </a:pPr>
            <a:r>
              <a:rPr lang="en-US" sz="2455" spc="1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script or sharing a multi-factor</a:t>
            </a:r>
          </a:p>
          <a:p>
            <a:pPr algn="l">
              <a:lnSpc>
                <a:spcPts val="2813"/>
              </a:lnSpc>
            </a:pPr>
            <a:r>
              <a:rPr lang="en-US" sz="2455" spc="17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authentication (MFA) code.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4012" y="11432606"/>
            <a:ext cx="6629400" cy="186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9"/>
              </a:lnSpc>
            </a:pPr>
            <a:r>
              <a:rPr lang="en-US" sz="2464" spc="12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External actors scout professional networking</a:t>
            </a:r>
          </a:p>
          <a:p>
            <a:pPr algn="l">
              <a:lnSpc>
                <a:spcPts val="2869"/>
              </a:lnSpc>
            </a:pPr>
            <a:r>
              <a:rPr lang="en-US" sz="2464" spc="12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sites like Linkedin to identify employees with</a:t>
            </a:r>
          </a:p>
          <a:p>
            <a:pPr algn="l">
              <a:lnSpc>
                <a:spcPts val="2869"/>
              </a:lnSpc>
            </a:pPr>
            <a:r>
              <a:rPr lang="en-US" sz="2464" spc="12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privileged access. They make direct contact on</a:t>
            </a:r>
          </a:p>
          <a:p>
            <a:pPr algn="l">
              <a:lnSpc>
                <a:spcPts val="2869"/>
              </a:lnSpc>
            </a:pPr>
            <a:r>
              <a:rPr lang="en-US" sz="2464" spc="12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encrypted channels (e.g., Telegram) with "easy</a:t>
            </a:r>
          </a:p>
          <a:p>
            <a:pPr algn="l">
              <a:lnSpc>
                <a:spcPts val="2869"/>
              </a:lnSpc>
            </a:pPr>
            <a:r>
              <a:rPr lang="en-US" sz="2464" spc="12">
                <a:solidFill>
                  <a:srgbClr val="252930"/>
                </a:solidFill>
                <a:latin typeface="Arial MT Pro"/>
                <a:ea typeface="Arial MT Pro"/>
                <a:cs typeface="Arial MT Pro"/>
                <a:sym typeface="Arial MT Pro"/>
              </a:rPr>
              <a:t>money" offers.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